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11" r:id="rId2"/>
    <p:sldId id="303" r:id="rId3"/>
    <p:sldId id="308" r:id="rId4"/>
    <p:sldId id="270" r:id="rId5"/>
    <p:sldId id="278" r:id="rId6"/>
    <p:sldId id="309" r:id="rId7"/>
    <p:sldId id="298" r:id="rId8"/>
    <p:sldId id="302" r:id="rId9"/>
    <p:sldId id="284" r:id="rId10"/>
  </p:sldIdLst>
  <p:sldSz cx="9144000" cy="6858000" type="screen4x3"/>
  <p:notesSz cx="6889750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2E4B9"/>
    <a:srgbClr val="55F95D"/>
    <a:srgbClr val="15F720"/>
    <a:srgbClr val="CBD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2" autoAdjust="0"/>
  </p:normalViewPr>
  <p:slideViewPr>
    <p:cSldViewPr>
      <p:cViewPr varScale="1">
        <p:scale>
          <a:sx n="93" d="100"/>
          <a:sy n="93" d="100"/>
        </p:scale>
        <p:origin x="21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75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D4839878-E792-4BB4-AC33-1A6111B6B10E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2269"/>
            <a:ext cx="5511800" cy="3945493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597" y="9517547"/>
            <a:ext cx="2985558" cy="50275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B434C45-5530-45DE-A6EC-D38CC2F43522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43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4C45-5530-45DE-A6EC-D38CC2F4352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28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34C45-5530-45DE-A6EC-D38CC2F4352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66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34C45-5530-45DE-A6EC-D38CC2F4352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79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A592-E94A-4804-A153-DB94BD67D94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E533-6CC6-4A6A-A022-668C04E71BC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3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74D8-D64F-4DD3-9834-2BE90E0A4E6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A9B8-CE30-405B-8336-DDE9C5BD7F7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8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D8A3-7E37-4236-A4AC-C860D62FA95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6D78-D2DD-4149-A82A-933B27CB41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E6D64-B308-4ED1-B0A2-4E5C0645561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4736-3514-46A5-91B6-E1B78E6BFF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5D4F-9568-44DE-BB95-312E0FD0DF3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942-9299-4762-BB08-167D52FD74E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6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69A6-B029-4824-935F-C44189D8C1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230C-FD0F-4D2B-9CEF-3180C468BA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63D0-D48A-4CDB-A949-8D34DC05D5E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0BB8-7B32-4AA7-B4B9-E7C3143C4FB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381E-D30C-4CAB-AF11-DE671B9C200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FDB0-5888-4806-9FDA-3C17835D04B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1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B92C-51EB-4A54-8C08-D92B2D5513E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EC29D-C41D-4DEF-9FBB-ECCFD1BDC55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7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27EF-E950-45DE-A264-02C1919798F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828C-743F-4466-A5EF-574282FF549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3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4FA0-615A-481D-A018-74DD4096946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65DE-6899-488A-AEE1-E235063F916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5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87CB9D-16DB-42BC-96A8-E7B0CA5F4C7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17/06/2021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98623-4981-46AB-9B2F-DFC8ED98A47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orre de um prédio&#10;&#10;Descrição gerada automaticamente">
            <a:extLst>
              <a:ext uri="{FF2B5EF4-FFF2-40B4-BE49-F238E27FC236}">
                <a16:creationId xmlns:a16="http://schemas.microsoft.com/office/drawing/2014/main" xmlns="" id="{24EF6BD8-4F55-4A92-8B4D-189C863CD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6476"/>
            <a:ext cx="4104729" cy="6145047"/>
          </a:xfrm>
          <a:prstGeom prst="snip2DiagRect">
            <a:avLst>
              <a:gd name="adj1" fmla="val 0"/>
              <a:gd name="adj2" fmla="val 2345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CCEE0F7-F705-4328-B271-8E17EDF17877}"/>
              </a:ext>
            </a:extLst>
          </p:cNvPr>
          <p:cNvSpPr txBox="1"/>
          <p:nvPr/>
        </p:nvSpPr>
        <p:spPr>
          <a:xfrm>
            <a:off x="684963" y="465313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20B0604020202020204" pitchFamily="66" charset="-78"/>
                <a:cs typeface="Arabic Typesetting" panose="020B0604020202020204" pitchFamily="66" charset="-78"/>
              </a:rPr>
              <a:t> Curitiba, 18.06.2021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C93CFA19-F12C-4053-BA8D-FA0FDF0F3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3" y="980728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heiro do Paraná | Mapio.net">
            <a:extLst>
              <a:ext uri="{FF2B5EF4-FFF2-40B4-BE49-F238E27FC236}">
                <a16:creationId xmlns="" xmlns:a16="http://schemas.microsoft.com/office/drawing/2014/main" id="{E2C075FB-6001-4EB8-86B5-7D6210C8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4" y="188640"/>
            <a:ext cx="7863772" cy="364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7ABA643-371E-4A41-A33E-A9DC918AC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977701"/>
            <a:ext cx="2851766" cy="2851766"/>
          </a:xfrm>
          <a:prstGeom prst="rect">
            <a:avLst/>
          </a:prstGeom>
        </p:spPr>
      </p:pic>
      <p:sp>
        <p:nvSpPr>
          <p:cNvPr id="7" name="Texto Explicativo: Seta para Cima 6">
            <a:extLst>
              <a:ext uri="{FF2B5EF4-FFF2-40B4-BE49-F238E27FC236}">
                <a16:creationId xmlns="" xmlns:a16="http://schemas.microsoft.com/office/drawing/2014/main" id="{8C319D4E-CF81-465D-8177-91A41EF1E19D}"/>
              </a:ext>
            </a:extLst>
          </p:cNvPr>
          <p:cNvSpPr/>
          <p:nvPr/>
        </p:nvSpPr>
        <p:spPr>
          <a:xfrm>
            <a:off x="179512" y="4332004"/>
            <a:ext cx="2232248" cy="2403627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: Seta para a Direita 7">
            <a:extLst>
              <a:ext uri="{FF2B5EF4-FFF2-40B4-BE49-F238E27FC236}">
                <a16:creationId xmlns="" xmlns:a16="http://schemas.microsoft.com/office/drawing/2014/main" id="{44E8D7FD-B762-4ED0-8CD0-BFA051362CE8}"/>
              </a:ext>
            </a:extLst>
          </p:cNvPr>
          <p:cNvSpPr/>
          <p:nvPr/>
        </p:nvSpPr>
        <p:spPr>
          <a:xfrm>
            <a:off x="3203848" y="4837796"/>
            <a:ext cx="2340260" cy="1919741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1FB04529-5D34-4406-BF07-4A326E6C35B6}"/>
              </a:ext>
            </a:extLst>
          </p:cNvPr>
          <p:cNvSpPr/>
          <p:nvPr/>
        </p:nvSpPr>
        <p:spPr>
          <a:xfrm>
            <a:off x="2195736" y="3782383"/>
            <a:ext cx="283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CURITIBA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7EBAD3E-9097-48B0-A1D6-5D4BD8333054}"/>
              </a:ext>
            </a:extLst>
          </p:cNvPr>
          <p:cNvSpPr/>
          <p:nvPr/>
        </p:nvSpPr>
        <p:spPr>
          <a:xfrm>
            <a:off x="616443" y="5056454"/>
            <a:ext cx="13583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Curii</a:t>
            </a:r>
            <a:endParaRPr lang="pt-BR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pt-B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=</a:t>
            </a:r>
          </a:p>
          <a:p>
            <a:pPr algn="ctr"/>
            <a:r>
              <a:rPr lang="pt-BR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muito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9B660C0E-DA14-4678-9D22-FA786AC9F8A0}"/>
              </a:ext>
            </a:extLst>
          </p:cNvPr>
          <p:cNvSpPr/>
          <p:nvPr/>
        </p:nvSpPr>
        <p:spPr>
          <a:xfrm>
            <a:off x="3203848" y="4909644"/>
            <a:ext cx="15199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Tyba</a:t>
            </a:r>
            <a:endParaRPr lang="pt-BR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t-B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 </a:t>
            </a:r>
          </a:p>
          <a:p>
            <a:pPr algn="ctr"/>
            <a:r>
              <a:rPr lang="pt-B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pinhão</a:t>
            </a:r>
            <a:endParaRPr lang="pt-BR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98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olated black pine tree with long root ⬇ Vector Image by © Dr.PAS | Vector  Stock 34842017">
            <a:extLst>
              <a:ext uri="{FF2B5EF4-FFF2-40B4-BE49-F238E27FC236}">
                <a16:creationId xmlns="" xmlns:a16="http://schemas.microsoft.com/office/drawing/2014/main" id="{44D1518D-6968-4EB7-AEF7-D27E4252CF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" y="152636"/>
            <a:ext cx="397134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D94414E-1DCA-4033-A290-25A99B5DB99A}"/>
              </a:ext>
            </a:extLst>
          </p:cNvPr>
          <p:cNvSpPr txBox="1"/>
          <p:nvPr/>
        </p:nvSpPr>
        <p:spPr>
          <a:xfrm>
            <a:off x="4139952" y="289679"/>
            <a:ext cx="4921131" cy="627864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Este é um pinheiro em </a:t>
            </a:r>
            <a:r>
              <a:rPr lang="pt-BR" sz="2400" b="1" i="1" dirty="0">
                <a:solidFill>
                  <a:srgbClr val="FFFF00"/>
                </a:solidFill>
              </a:rPr>
              <a:t>FORMAÇÃO INICIAL...</a:t>
            </a:r>
          </a:p>
          <a:p>
            <a:endParaRPr lang="pt-BR" sz="2400" b="1" i="1" dirty="0"/>
          </a:p>
          <a:p>
            <a:r>
              <a:rPr lang="pt-BR" sz="2400" dirty="0"/>
              <a:t>A profundidade de sua raiz principal tem  exatamente a mesma medida que a parte visível.</a:t>
            </a:r>
          </a:p>
          <a:p>
            <a:pPr algn="r"/>
            <a:r>
              <a:rPr lang="pt-BR" sz="2400" dirty="0"/>
              <a:t>Suas raízes </a:t>
            </a:r>
            <a:r>
              <a:rPr lang="pt-BR" sz="2400" b="1" i="1" dirty="0">
                <a:solidFill>
                  <a:srgbClr val="FFFF00"/>
                </a:solidFill>
              </a:rPr>
              <a:t>SÃO IMERSAS NA PROFUNDIDADE DA TERRA.</a:t>
            </a:r>
          </a:p>
          <a:p>
            <a:endParaRPr lang="pt-BR" sz="2400" b="1" i="1" dirty="0"/>
          </a:p>
          <a:p>
            <a:r>
              <a:rPr lang="pt-BR" sz="2400" dirty="0"/>
              <a:t>Esta característica que permite </a:t>
            </a:r>
            <a:r>
              <a:rPr lang="pt-BR" sz="2400" b="1" i="1" dirty="0">
                <a:solidFill>
                  <a:srgbClr val="FFFF00"/>
                </a:solidFill>
              </a:rPr>
              <a:t>CONECTAR-SE COM O MUNDO </a:t>
            </a:r>
            <a:r>
              <a:rPr lang="pt-BR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através de frutos que alimentam.</a:t>
            </a:r>
          </a:p>
          <a:p>
            <a:endParaRPr lang="pt-BR" sz="2400" b="1" i="1" dirty="0"/>
          </a:p>
          <a:p>
            <a:r>
              <a:rPr lang="pt-BR" sz="2400" dirty="0"/>
              <a:t>Obs.: os pinheiros habitam somente em terreno muito específico e raro, hoje, na terra...</a:t>
            </a:r>
          </a:p>
          <a:p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174380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7767" y="11860"/>
            <a:ext cx="3851920" cy="6846139"/>
          </a:xfrm>
        </p:spPr>
        <p:txBody>
          <a:bodyPr/>
          <a:lstStyle/>
          <a:p>
            <a:pPr algn="l"/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Raízes não constroem, </a:t>
            </a:r>
            <a:r>
              <a:rPr lang="pt-BR" sz="2400" dirty="0">
                <a:solidFill>
                  <a:srgbClr val="FF0000"/>
                </a:solidFill>
              </a:rPr>
              <a:t>raízes cavam;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Ao cavar, </a:t>
            </a:r>
            <a:r>
              <a:rPr lang="pt-BR" sz="2400" dirty="0">
                <a:solidFill>
                  <a:srgbClr val="FF0000"/>
                </a:solidFill>
              </a:rPr>
              <a:t>as raízes traçam, </a:t>
            </a:r>
            <a:r>
              <a:rPr lang="pt-BR" sz="2400" dirty="0"/>
              <a:t>“do seu jeito”, </a:t>
            </a:r>
            <a:r>
              <a:rPr lang="pt-BR" sz="2400" dirty="0">
                <a:solidFill>
                  <a:srgbClr val="FF0000"/>
                </a:solidFill>
              </a:rPr>
              <a:t>um caminho</a:t>
            </a:r>
            <a:r>
              <a:rPr lang="pt-BR" sz="2400" dirty="0"/>
              <a:t>.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O caminho traçado </a:t>
            </a:r>
            <a:r>
              <a:rPr lang="pt-BR" sz="2400" dirty="0">
                <a:solidFill>
                  <a:srgbClr val="FF0000"/>
                </a:solidFill>
              </a:rPr>
              <a:t>busca </a:t>
            </a:r>
            <a:r>
              <a:rPr lang="pt-BR" sz="2400" dirty="0"/>
              <a:t>incansavelmente </a:t>
            </a:r>
            <a:r>
              <a:rPr lang="pt-BR" sz="2400" dirty="0">
                <a:solidFill>
                  <a:srgbClr val="FF0000"/>
                </a:solidFill>
              </a:rPr>
              <a:t>a água que a fará produzir frutos de vida.</a:t>
            </a:r>
            <a:br>
              <a:rPr lang="pt-BR" sz="2400" dirty="0">
                <a:solidFill>
                  <a:srgbClr val="FF0000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 Esta água não foi criada pela raiz; </a:t>
            </a:r>
            <a:r>
              <a:rPr lang="pt-BR" sz="2400" dirty="0">
                <a:solidFill>
                  <a:srgbClr val="FF0000"/>
                </a:solidFill>
              </a:rPr>
              <a:t>ela pertence a uma fonte profunda ou à chuva que vem do céu.</a:t>
            </a:r>
            <a:br>
              <a:rPr lang="pt-BR" sz="2400" dirty="0">
                <a:solidFill>
                  <a:srgbClr val="FF0000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 As raízes </a:t>
            </a:r>
            <a:r>
              <a:rPr lang="pt-BR" sz="2400" dirty="0">
                <a:solidFill>
                  <a:srgbClr val="FF0000"/>
                </a:solidFill>
              </a:rPr>
              <a:t>habitam o escuro </a:t>
            </a:r>
            <a:r>
              <a:rPr lang="pt-BR" sz="2400" dirty="0"/>
              <a:t>fecundo do </a:t>
            </a:r>
            <a:r>
              <a:rPr lang="pt-BR" sz="2400" dirty="0">
                <a:solidFill>
                  <a:srgbClr val="FF0000"/>
                </a:solidFill>
              </a:rPr>
              <a:t>mistério!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43187" y="4283145"/>
            <a:ext cx="464332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silenciosa profecia </a:t>
            </a:r>
          </a:p>
          <a:p>
            <a:pPr algn="ctr"/>
            <a:r>
              <a:rPr lang="pt-B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das raízes imersas</a:t>
            </a:r>
          </a:p>
          <a:p>
            <a:pPr algn="ctr"/>
            <a:r>
              <a:rPr lang="pt-B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profundamente</a:t>
            </a:r>
          </a:p>
        </p:txBody>
      </p:sp>
      <p:pic>
        <p:nvPicPr>
          <p:cNvPr id="12" name="Picture 2" descr="Isolated black pine tree with long root ⬇ Vector Image by © Dr.PAS | Vector  Stock 34842017">
            <a:extLst>
              <a:ext uri="{FF2B5EF4-FFF2-40B4-BE49-F238E27FC236}">
                <a16:creationId xmlns="" xmlns:a16="http://schemas.microsoft.com/office/drawing/2014/main" id="{B9B9A30D-48C7-4206-8C4A-6F61FE3B8E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4"/>
          <a:stretch/>
        </p:blipFill>
        <p:spPr bwMode="auto">
          <a:xfrm>
            <a:off x="356067" y="475555"/>
            <a:ext cx="4525068" cy="36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de Seta Reta 9">
            <a:extLst>
              <a:ext uri="{FF2B5EF4-FFF2-40B4-BE49-F238E27FC236}">
                <a16:creationId xmlns="" xmlns:a16="http://schemas.microsoft.com/office/drawing/2014/main" id="{91090A59-27E6-453E-B08D-76D6762A6D57}"/>
              </a:ext>
            </a:extLst>
          </p:cNvPr>
          <p:cNvCxnSpPr/>
          <p:nvPr/>
        </p:nvCxnSpPr>
        <p:spPr>
          <a:xfrm flipV="1">
            <a:off x="2699792" y="404664"/>
            <a:ext cx="2563439" cy="345638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="" xmlns:a16="http://schemas.microsoft.com/office/drawing/2014/main" id="{29C623A2-1CBF-49BC-889A-B6ECE454393F}"/>
              </a:ext>
            </a:extLst>
          </p:cNvPr>
          <p:cNvCxnSpPr>
            <a:cxnSpLocks/>
          </p:cNvCxnSpPr>
          <p:nvPr/>
        </p:nvCxnSpPr>
        <p:spPr>
          <a:xfrm flipV="1">
            <a:off x="1259632" y="1527667"/>
            <a:ext cx="4104456" cy="6139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="" xmlns:a16="http://schemas.microsoft.com/office/drawing/2014/main" id="{DAF201D3-2B75-4939-B79A-837F6AD5A469}"/>
              </a:ext>
            </a:extLst>
          </p:cNvPr>
          <p:cNvCxnSpPr>
            <a:cxnSpLocks/>
          </p:cNvCxnSpPr>
          <p:nvPr/>
        </p:nvCxnSpPr>
        <p:spPr>
          <a:xfrm flipV="1">
            <a:off x="1547664" y="2554163"/>
            <a:ext cx="3715567" cy="2987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="" xmlns:a16="http://schemas.microsoft.com/office/drawing/2014/main" id="{2899B22E-4C5F-4B9F-843F-B3E0BFA24CC8}"/>
              </a:ext>
            </a:extLst>
          </p:cNvPr>
          <p:cNvCxnSpPr/>
          <p:nvPr/>
        </p:nvCxnSpPr>
        <p:spPr>
          <a:xfrm>
            <a:off x="1331640" y="2420888"/>
            <a:ext cx="3931591" cy="1656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="" xmlns:a16="http://schemas.microsoft.com/office/drawing/2014/main" id="{00F899A5-1A4C-4773-84F0-4E225EE80A93}"/>
              </a:ext>
            </a:extLst>
          </p:cNvPr>
          <p:cNvCxnSpPr/>
          <p:nvPr/>
        </p:nvCxnSpPr>
        <p:spPr>
          <a:xfrm>
            <a:off x="2123728" y="1412776"/>
            <a:ext cx="3528392" cy="41727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89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5105"/>
          <a:stretch/>
        </p:blipFill>
        <p:spPr>
          <a:xfrm>
            <a:off x="108653" y="1412776"/>
            <a:ext cx="4535355" cy="54452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44008" y="206576"/>
            <a:ext cx="4499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de-DE" sz="2800" dirty="0"/>
              <a:t>O tronco tem seu </a:t>
            </a:r>
            <a:r>
              <a:rPr lang="de-DE" sz="2800" dirty="0">
                <a:solidFill>
                  <a:srgbClr val="FF0000"/>
                </a:solidFill>
              </a:rPr>
              <a:t>nascimento </a:t>
            </a:r>
            <a:r>
              <a:rPr lang="de-DE" sz="2800" dirty="0"/>
              <a:t>exatamente no momento </a:t>
            </a:r>
            <a:r>
              <a:rPr lang="de-DE" sz="2800" dirty="0">
                <a:solidFill>
                  <a:srgbClr val="FF0000"/>
                </a:solidFill>
              </a:rPr>
              <a:t>em que nasce a primeira raiz </a:t>
            </a:r>
            <a:r>
              <a:rPr lang="de-DE" sz="2800" dirty="0"/>
              <a:t>do pinheiro.</a:t>
            </a:r>
          </a:p>
          <a:p>
            <a:pPr lvl="0" algn="r"/>
            <a:endParaRPr lang="pt-BR" sz="2800" dirty="0"/>
          </a:p>
          <a:p>
            <a:pPr lvl="0"/>
            <a:r>
              <a:rPr lang="de-DE" sz="2800" dirty="0"/>
              <a:t>Todas as raízes buscam </a:t>
            </a:r>
            <a:r>
              <a:rPr lang="de-DE" sz="2800" dirty="0">
                <a:solidFill>
                  <a:srgbClr val="FF0000"/>
                </a:solidFill>
              </a:rPr>
              <a:t>manter-se ligadas ao tronco; </a:t>
            </a:r>
            <a:r>
              <a:rPr lang="de-DE" sz="2800" dirty="0"/>
              <a:t>uma raiz cortada, separada do tronco ou morre ou dá origem a “outra” árvore…</a:t>
            </a:r>
          </a:p>
          <a:p>
            <a:pPr lvl="0"/>
            <a:endParaRPr lang="de-DE" sz="2800" dirty="0">
              <a:solidFill>
                <a:srgbClr val="0070C0"/>
              </a:solidFill>
            </a:endParaRPr>
          </a:p>
          <a:p>
            <a:pPr lvl="0" algn="r"/>
            <a:r>
              <a:rPr lang="de-DE" sz="2800" dirty="0">
                <a:solidFill>
                  <a:srgbClr val="0070C0"/>
                </a:solidFill>
              </a:rPr>
              <a:t>A solidez do tronco </a:t>
            </a:r>
          </a:p>
          <a:p>
            <a:pPr lvl="0" algn="r"/>
            <a:r>
              <a:rPr lang="de-DE" sz="2800" b="1" i="1" u="sng" dirty="0">
                <a:solidFill>
                  <a:srgbClr val="0070C0"/>
                </a:solidFill>
              </a:rPr>
              <a:t>conecta </a:t>
            </a:r>
          </a:p>
          <a:p>
            <a:pPr lvl="0" algn="r"/>
            <a:r>
              <a:rPr lang="de-DE" sz="2800" b="1" i="1" u="sng" dirty="0">
                <a:solidFill>
                  <a:srgbClr val="0070C0"/>
                </a:solidFill>
              </a:rPr>
              <a:t>raízes e ramos entre si.</a:t>
            </a:r>
          </a:p>
          <a:p>
            <a:pPr lvl="0" algn="r"/>
            <a:endParaRPr lang="de-DE" sz="2800" b="1" i="1" u="sng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210" y="206576"/>
            <a:ext cx="451879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</a:rPr>
              <a:t>O  tronco do pinheiro</a:t>
            </a:r>
          </a:p>
          <a:p>
            <a:pPr algn="ctr"/>
            <a:endParaRPr lang="pt-B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0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aucaria bidwillii Hook. Pinheiro-bunya-bunya | Compêndio Online Gerson  Luiz Lopes">
            <a:extLst>
              <a:ext uri="{FF2B5EF4-FFF2-40B4-BE49-F238E27FC236}">
                <a16:creationId xmlns="" xmlns:a16="http://schemas.microsoft.com/office/drawing/2014/main" id="{575E4E0F-4B56-49DE-B39A-D504E6AE7A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" y="72008"/>
            <a:ext cx="4504793" cy="29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4DE2CCC-4EFC-472D-9939-D4098C7CB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34" y="99751"/>
            <a:ext cx="1996931" cy="29953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1AA39BA2-2B19-48AC-A14D-5DEAEE3962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30" b="17662"/>
          <a:stretch/>
        </p:blipFill>
        <p:spPr>
          <a:xfrm>
            <a:off x="6903899" y="133343"/>
            <a:ext cx="1996931" cy="29230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D518690-AF30-4C84-A750-043849009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07" y="3801567"/>
            <a:ext cx="2310467" cy="232209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CD69D83F-3160-4079-94D2-17709E8924EC}"/>
              </a:ext>
            </a:extLst>
          </p:cNvPr>
          <p:cNvSpPr/>
          <p:nvPr/>
        </p:nvSpPr>
        <p:spPr>
          <a:xfrm>
            <a:off x="2377674" y="3625972"/>
            <a:ext cx="66991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nó de pinho </a:t>
            </a:r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pt-BR" sz="5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serve”</a:t>
            </a:r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pt-B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A6B07A8-BB48-4256-B818-1C89D8CA4B18}"/>
              </a:ext>
            </a:extLst>
          </p:cNvPr>
          <p:cNvSpPr txBox="1"/>
          <p:nvPr/>
        </p:nvSpPr>
        <p:spPr>
          <a:xfrm>
            <a:off x="2726940" y="4725144"/>
            <a:ext cx="60828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/>
              <a:t>Assegura a firmeza do “tronco;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/>
              <a:t>Aquece os desabrigados, os pobres;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800" dirty="0"/>
              <a:t>Embeleza gratuitamente a vida...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7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aucaria angustifolia (Bertol.) Kuntze. Pinheiro-do-paraná,paraná-pine |  Compêndio Online Gerson Luiz Lopes">
            <a:extLst>
              <a:ext uri="{FF2B5EF4-FFF2-40B4-BE49-F238E27FC236}">
                <a16:creationId xmlns="" xmlns:a16="http://schemas.microsoft.com/office/drawing/2014/main" id="{4AC2E64C-23EF-49B8-80EB-553AF960F1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098"/>
            <a:ext cx="4159629" cy="30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6B14812-E9BC-4135-9FE7-6D9AC316B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88640"/>
            <a:ext cx="4231637" cy="29951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4469E5A-26D2-4EE9-9F55-071E75FF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32" y="3958399"/>
            <a:ext cx="4264062" cy="27545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721662B-0F0C-44CD-A56C-AD6BCC37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103" y="3935671"/>
            <a:ext cx="4084665" cy="279995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80D5BA42-5ECE-4391-85D3-FAFCF9A7B4D2}"/>
              </a:ext>
            </a:extLst>
          </p:cNvPr>
          <p:cNvSpPr/>
          <p:nvPr/>
        </p:nvSpPr>
        <p:spPr>
          <a:xfrm>
            <a:off x="376778" y="260648"/>
            <a:ext cx="2862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fruto: </a:t>
            </a:r>
            <a:r>
              <a:rPr lang="pt-BR" sz="3600" b="1" dirty="0">
                <a:ln w="0"/>
                <a:solidFill>
                  <a:srgbClr val="FF0000"/>
                </a:solidFill>
              </a:rPr>
              <a:t>PINHA</a:t>
            </a:r>
            <a:endParaRPr lang="pt-BR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AA09454C-31FD-4903-90CF-848B114F4A79}"/>
              </a:ext>
            </a:extLst>
          </p:cNvPr>
          <p:cNvSpPr/>
          <p:nvPr/>
        </p:nvSpPr>
        <p:spPr>
          <a:xfrm>
            <a:off x="5041119" y="275088"/>
            <a:ext cx="35814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semente: </a:t>
            </a:r>
            <a:r>
              <a:rPr lang="pt-B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PINHÃO</a:t>
            </a:r>
            <a:endParaRPr lang="pt-BR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8229D27C-A29A-41FE-81B0-E99DDB12AE07}"/>
              </a:ext>
            </a:extLst>
          </p:cNvPr>
          <p:cNvSpPr/>
          <p:nvPr/>
        </p:nvSpPr>
        <p:spPr>
          <a:xfrm>
            <a:off x="564389" y="4725144"/>
            <a:ext cx="39807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Caem </a:t>
            </a:r>
          </a:p>
          <a:p>
            <a:pPr algn="r"/>
            <a:r>
              <a:rPr lang="pt-BR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 se abrem </a:t>
            </a:r>
          </a:p>
          <a:p>
            <a:pPr algn="r"/>
            <a:r>
              <a:rPr lang="pt-BR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quando </a:t>
            </a:r>
            <a:r>
              <a:rPr lang="pt-BR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amadurecidos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DF764950-A3C4-4796-9144-A7F4933686D7}"/>
              </a:ext>
            </a:extLst>
          </p:cNvPr>
          <p:cNvSpPr/>
          <p:nvPr/>
        </p:nvSpPr>
        <p:spPr>
          <a:xfrm>
            <a:off x="539615" y="2414358"/>
            <a:ext cx="35092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(Comunidade)</a:t>
            </a:r>
            <a:endParaRPr lang="pt-B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16A75C43-4DF7-4929-B50D-D226A956802D}"/>
              </a:ext>
            </a:extLst>
          </p:cNvPr>
          <p:cNvSpPr/>
          <p:nvPr/>
        </p:nvSpPr>
        <p:spPr>
          <a:xfrm>
            <a:off x="1422435" y="3075713"/>
            <a:ext cx="62822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Conecção</a:t>
            </a:r>
            <a:r>
              <a:rPr lang="pt-B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com o mundo</a:t>
            </a:r>
            <a:endParaRPr lang="pt-BR" sz="4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58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ta de Araucárias. Características da Mata de Araucárias">
            <a:extLst>
              <a:ext uri="{FF2B5EF4-FFF2-40B4-BE49-F238E27FC236}">
                <a16:creationId xmlns="" xmlns:a16="http://schemas.microsoft.com/office/drawing/2014/main" id="{2DF6EAB4-22F1-424E-8479-7766EF5259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6" r="29057"/>
          <a:stretch/>
        </p:blipFill>
        <p:spPr bwMode="auto">
          <a:xfrm>
            <a:off x="179512" y="3284984"/>
            <a:ext cx="208823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46E45942-9213-4483-8603-164A1D811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7" r="3409"/>
          <a:stretch/>
        </p:blipFill>
        <p:spPr>
          <a:xfrm>
            <a:off x="2411760" y="2133973"/>
            <a:ext cx="3132423" cy="23299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1D3FA6D-C865-461B-B550-D2797343F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692696"/>
            <a:ext cx="3255546" cy="217036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810ECEF9-BC9A-44BE-B619-88861DDFC90B}"/>
              </a:ext>
            </a:extLst>
          </p:cNvPr>
          <p:cNvSpPr/>
          <p:nvPr/>
        </p:nvSpPr>
        <p:spPr>
          <a:xfrm>
            <a:off x="0" y="332656"/>
            <a:ext cx="51952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Fases da vida visíveis na copa do pinheiro e...</a:t>
            </a:r>
          </a:p>
        </p:txBody>
      </p:sp>
      <p:sp>
        <p:nvSpPr>
          <p:cNvPr id="6" name="Seta: para a Esquerda 5">
            <a:extLst>
              <a:ext uri="{FF2B5EF4-FFF2-40B4-BE49-F238E27FC236}">
                <a16:creationId xmlns="" xmlns:a16="http://schemas.microsoft.com/office/drawing/2014/main" id="{D1E88FEC-59E5-4692-AB7F-E7B135411CF3}"/>
              </a:ext>
            </a:extLst>
          </p:cNvPr>
          <p:cNvSpPr/>
          <p:nvPr/>
        </p:nvSpPr>
        <p:spPr>
          <a:xfrm>
            <a:off x="1907704" y="5877272"/>
            <a:ext cx="4536504" cy="741462"/>
          </a:xfrm>
          <a:prstGeom prst="leftArrow">
            <a:avLst/>
          </a:prstGeom>
          <a:solidFill>
            <a:srgbClr val="02E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663300"/>
                </a:solidFill>
              </a:rPr>
              <a:t>1. Crescendo em estatura.</a:t>
            </a:r>
          </a:p>
        </p:txBody>
      </p:sp>
      <p:sp>
        <p:nvSpPr>
          <p:cNvPr id="8" name="Seta: Dobrada para Cima 7">
            <a:extLst>
              <a:ext uri="{FF2B5EF4-FFF2-40B4-BE49-F238E27FC236}">
                <a16:creationId xmlns="" xmlns:a16="http://schemas.microsoft.com/office/drawing/2014/main" id="{C211264A-2460-42D6-B01A-800BABCEE7A5}"/>
              </a:ext>
            </a:extLst>
          </p:cNvPr>
          <p:cNvSpPr/>
          <p:nvPr/>
        </p:nvSpPr>
        <p:spPr>
          <a:xfrm>
            <a:off x="5544183" y="2924944"/>
            <a:ext cx="3599817" cy="1522292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3. Taça aberta, generosa!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286E992-FA66-4B58-AEF0-3376364B227D}"/>
              </a:ext>
            </a:extLst>
          </p:cNvPr>
          <p:cNvSpPr txBox="1"/>
          <p:nvPr/>
        </p:nvSpPr>
        <p:spPr>
          <a:xfrm>
            <a:off x="6704114" y="4463937"/>
            <a:ext cx="243988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e... seu processo formativo.</a:t>
            </a:r>
          </a:p>
        </p:txBody>
      </p:sp>
      <p:sp>
        <p:nvSpPr>
          <p:cNvPr id="12" name="Seta: Dobrada para Cima 11">
            <a:extLst>
              <a:ext uri="{FF2B5EF4-FFF2-40B4-BE49-F238E27FC236}">
                <a16:creationId xmlns="" xmlns:a16="http://schemas.microsoft.com/office/drawing/2014/main" id="{A592AC44-00DF-4400-96B4-0610E0E6690E}"/>
              </a:ext>
            </a:extLst>
          </p:cNvPr>
          <p:cNvSpPr/>
          <p:nvPr/>
        </p:nvSpPr>
        <p:spPr>
          <a:xfrm>
            <a:off x="2267744" y="4444600"/>
            <a:ext cx="3384375" cy="1216648"/>
          </a:xfrm>
          <a:prstGeom prst="bentUpArrow">
            <a:avLst>
              <a:gd name="adj1" fmla="val 33053"/>
              <a:gd name="adj2" fmla="val 25000"/>
              <a:gd name="adj3" fmla="val 27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2. Cultivando círculos</a:t>
            </a:r>
          </a:p>
        </p:txBody>
      </p:sp>
    </p:spTree>
    <p:extLst>
      <p:ext uri="{BB962C8B-B14F-4D97-AF65-F5344CB8AC3E}">
        <p14:creationId xmlns:p14="http://schemas.microsoft.com/office/powerpoint/2010/main" val="67988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D86F034-E490-49A8-8EB0-61EDF55C1532}"/>
              </a:ext>
            </a:extLst>
          </p:cNvPr>
          <p:cNvSpPr txBox="1"/>
          <p:nvPr/>
        </p:nvSpPr>
        <p:spPr>
          <a:xfrm>
            <a:off x="323528" y="501317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"A comunidade dos fiéis era um só coração e uma só alma. Ninguém considerava que qualquer de seus bens era seu, mas eles tinham tudo em comum. Com grande poder, os apóstolos davam testemunho da ressurreição do Senhor Jesus, e a todos eles gozavam de grande aceitação".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Atos 4,32-33 </a:t>
            </a:r>
            <a:endParaRPr lang="pt-BR" dirty="0"/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C93CFA19-F12C-4053-BA8D-FA0FDF0F3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282</Words>
  <Application>Microsoft Office PowerPoint</Application>
  <PresentationFormat>Presentazione su schermo (4:3)</PresentationFormat>
  <Paragraphs>49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Calibri</vt:lpstr>
      <vt:lpstr>Times New Roman</vt:lpstr>
      <vt:lpstr>Wingdings</vt:lpstr>
      <vt:lpstr>3_Tema do Office</vt:lpstr>
      <vt:lpstr>Presentazione standard di PowerPoint</vt:lpstr>
      <vt:lpstr>Presentazione standard di PowerPoint</vt:lpstr>
      <vt:lpstr>Presentazione standard di PowerPoint</vt:lpstr>
      <vt:lpstr> Raízes não constroem, raízes cavam;   Ao cavar, as raízes traçam, “do seu jeito”, um caminho.  O caminho traçado busca incansavelmente a água que a fará produzir frutos de vida.   Esta água não foi criada pela raiz; ela pertence a uma fonte profunda ou à chuva que vem do céu.   As raízes habitam o escuro fecundo do mistério!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.</dc:creator>
  <cp:lastModifiedBy>Ieda Tomazini</cp:lastModifiedBy>
  <cp:revision>71</cp:revision>
  <cp:lastPrinted>2021-06-13T20:48:34Z</cp:lastPrinted>
  <dcterms:created xsi:type="dcterms:W3CDTF">2013-05-27T22:22:25Z</dcterms:created>
  <dcterms:modified xsi:type="dcterms:W3CDTF">2021-06-17T06:44:01Z</dcterms:modified>
</cp:coreProperties>
</file>